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6"/>
  </p:notesMasterIdLst>
  <p:sldIdLst>
    <p:sldId id="300" r:id="rId3"/>
    <p:sldId id="323" r:id="rId4"/>
    <p:sldId id="302" r:id="rId5"/>
    <p:sldId id="259" r:id="rId6"/>
    <p:sldId id="303" r:id="rId7"/>
    <p:sldId id="304" r:id="rId8"/>
    <p:sldId id="352" r:id="rId9"/>
    <p:sldId id="305" r:id="rId10"/>
    <p:sldId id="320" r:id="rId11"/>
    <p:sldId id="322" r:id="rId12"/>
    <p:sldId id="321" r:id="rId13"/>
    <p:sldId id="317" r:id="rId14"/>
    <p:sldId id="316" r:id="rId15"/>
    <p:sldId id="319" r:id="rId16"/>
    <p:sldId id="331" r:id="rId17"/>
    <p:sldId id="333" r:id="rId18"/>
    <p:sldId id="334" r:id="rId19"/>
    <p:sldId id="336" r:id="rId20"/>
    <p:sldId id="351" r:id="rId21"/>
    <p:sldId id="353" r:id="rId22"/>
    <p:sldId id="354" r:id="rId23"/>
    <p:sldId id="318" r:id="rId24"/>
    <p:sldId id="31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79" autoAdjust="0"/>
    <p:restoredTop sz="62515" autoAdjust="0"/>
  </p:normalViewPr>
  <p:slideViewPr>
    <p:cSldViewPr snapToGrid="0">
      <p:cViewPr varScale="1">
        <p:scale>
          <a:sx n="103" d="100"/>
          <a:sy n="103" d="100"/>
        </p:scale>
        <p:origin x="2012" y="56"/>
      </p:cViewPr>
      <p:guideLst/>
    </p:cSldViewPr>
  </p:slideViewPr>
  <p:outlineViewPr>
    <p:cViewPr>
      <p:scale>
        <a:sx n="33" d="100"/>
        <a:sy n="33" d="100"/>
      </p:scale>
      <p:origin x="0" y="-4784"/>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svg>
</file>

<file path=ppt/media/image21.png>
</file>

<file path=ppt/media/image22.png>
</file>

<file path=ppt/media/image23.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11/2/2021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1000" kern="1200" dirty="0">
                <a:solidFill>
                  <a:schemeClr val="tx1"/>
                </a:solidFill>
                <a:effectLst/>
                <a:latin typeface="+mn-lt"/>
                <a:ea typeface="+mn-ea"/>
                <a:cs typeface="+mn-cs"/>
              </a:rPr>
              <a:t>© 2021 Microsoft Corporation. All rights reserved.</a:t>
            </a:r>
          </a:p>
          <a:p>
            <a:r>
              <a:rPr lang="en-US" sz="1000" kern="1200" dirty="0">
                <a:solidFill>
                  <a:schemeClr val="tx1"/>
                </a:solidFill>
                <a:effectLst/>
                <a:latin typeface="+mn-lt"/>
                <a:ea typeface="+mn-ea"/>
                <a:cs typeface="+mn-cs"/>
              </a:rPr>
              <a:t>Microsoft and the trademarks listed at </a:t>
            </a:r>
            <a:r>
              <a:rPr lang="en-US" sz="1000" u="sng"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Sam George, Director of Analytics for Fabrikam</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into the CIOs, or to application sponsors (like a VP LOB, CMO) or to those that represent the Business Unit IT or developers that report into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mn-lt"/>
                <a:ea typeface="+mn-ea"/>
                <a:cs typeface="+mn-cs"/>
              </a:rPr>
              <a:t>This preferred solution is just one of many viable options</a:t>
            </a:r>
          </a:p>
          <a:p>
            <a:pPr rtl="0"/>
            <a:endParaRPr lang="en-US" sz="1200" b="0" i="0" u="none" strike="noStrike" kern="1200" baseline="0" dirty="0">
              <a:solidFill>
                <a:schemeClr val="tx1"/>
              </a:solidFill>
              <a:latin typeface="+mn-lt"/>
              <a:ea typeface="+mn-ea"/>
              <a:cs typeface="+mn-cs"/>
            </a:endParaRPr>
          </a:p>
          <a:p>
            <a:pPr rtl="0"/>
            <a:r>
              <a:rPr lang="en-US" sz="1200" b="0" i="0" u="none" strike="noStrike" kern="1200" baseline="0" dirty="0">
                <a:solidFill>
                  <a:schemeClr val="tx1"/>
                </a:solidFill>
                <a:latin typeface="+mn-lt"/>
                <a:ea typeface="+mn-ea"/>
                <a:cs typeface="+mn-cs"/>
              </a:rPr>
              <a:t>From a high-level: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Smart Meters register with a Device Provisioning Service and obtain an IoT Hub assignment</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Devices that are unable to communicate with the internet leverage an IoT Edge Gateway device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Messages ingested from Smart Meters via IoT Hub</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Devices that are unable to communicate with the internet leverage an IoT Edge Gateway to send telemetry.</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Stream Analytics job pulls telemetry messages from IoT Hub</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Hot path data query selects out event telemetry for real-time reporting on Azure Web App</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Cold path data query sends all telemetry to blob storage </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Databricks and Spark SQL used to apply the batch computation needed for the reports at scale</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Store the query-ready results in SQL Database.</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mn-lt"/>
                <a:ea typeface="+mn-ea"/>
                <a:cs typeface="+mn-cs"/>
              </a:rPr>
              <a:t>What is the anticipated volume in messages per second and in MB per second that Fabrikam will need to support given their customer base?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They would need to support 3,333 messages per second and about 0.32 MB per second.</a:t>
            </a:r>
          </a:p>
          <a:p>
            <a:pPr rtl="0"/>
            <a:r>
              <a:rPr lang="en-US" sz="1200" b="0" i="0" u="none" strike="noStrike" kern="1200" baseline="0" dirty="0">
                <a:solidFill>
                  <a:schemeClr val="tx1"/>
                </a:solidFill>
                <a:latin typeface="+mn-lt"/>
                <a:ea typeface="+mn-ea"/>
                <a:cs typeface="+mn-cs"/>
              </a:rPr>
              <a:t> </a:t>
            </a:r>
          </a:p>
          <a:p>
            <a:pPr rtl="0"/>
            <a:r>
              <a:rPr lang="en-US" sz="1200" b="1" i="1" u="none" strike="noStrike" kern="1200" baseline="0" dirty="0">
                <a:solidFill>
                  <a:schemeClr val="tx1"/>
                </a:solidFill>
                <a:latin typeface="+mn-lt"/>
                <a:ea typeface="+mn-ea"/>
                <a:cs typeface="+mn-cs"/>
              </a:rPr>
              <a:t>How would you propose they ingest that quantity of messages? What Azure Service would you recommend and why? At what initial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or Event Hubs.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preferred as it provides requested cloud to device support. Would require a single IoT Hub Unit at S3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Event Hubs designed for this scenario and can scale to support considerably more than what Fabrikam currently needs. They would need at least 4 TUs to support the 3k+ event/second.</a:t>
            </a:r>
          </a:p>
          <a:p>
            <a:pPr marL="171450" indent="-171450" rtl="0">
              <a:buFont typeface="Arial" panose="020B0604020202020204" pitchFamily="34" charset="0"/>
              <a:buChar char="•"/>
            </a:pPr>
            <a:endParaRPr lang="en-US" sz="1200" b="0" i="0" u="none" strike="noStrike" kern="1200" baseline="0" dirty="0">
              <a:solidFill>
                <a:schemeClr val="tx1"/>
              </a:solidFill>
              <a:latin typeface="+mn-lt"/>
              <a:ea typeface="+mn-ea"/>
              <a:cs typeface="+mn-cs"/>
            </a:endParaRP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protocol would they use in sending telemetry from the devices to the service used for ingest?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 POST, via AMQP, AMQP over WebSockets, MQTT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http(s)://{IoTHubHostName}.azure-devices.net/devices/{deviceId}/events </a:t>
            </a:r>
          </a:p>
          <a:p>
            <a:pPr marL="0" indent="0" rtl="0">
              <a:buFont typeface="Arial" panose="020B0604020202020204" pitchFamily="34" charset="0"/>
              <a:buNone/>
            </a:pPr>
            <a:r>
              <a:rPr lang="en-US" sz="1200" b="0" i="0" u="none" strike="noStrike" kern="1200" baseline="0" dirty="0">
                <a:solidFill>
                  <a:schemeClr val="tx1"/>
                </a:solidFill>
                <a:latin typeface="+mn-lt"/>
                <a:ea typeface="+mn-ea"/>
                <a:cs typeface="+mn-cs"/>
              </a:rPr>
              <a:t> </a:t>
            </a: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is the format of the message sent to your ingest endpoint?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JSON encoded string (HTTP)</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Binary (other protocols) </a:t>
            </a:r>
          </a:p>
          <a:p>
            <a:pPr marL="0" indent="0" rtl="0">
              <a:buFont typeface="Arial" panose="020B0604020202020204" pitchFamily="34" charset="0"/>
              <a:buNone/>
            </a:pPr>
            <a:endParaRPr lang="en-US" sz="1200" b="0" i="0" u="none" strike="noStrike" kern="1200" baseline="0" dirty="0">
              <a:solidFill>
                <a:schemeClr val="tx1"/>
              </a:solidFill>
              <a:latin typeface="+mn-lt"/>
              <a:ea typeface="+mn-ea"/>
              <a:cs typeface="+mn-cs"/>
            </a:endParaRPr>
          </a:p>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a:solidFill>
                  <a:srgbClr val="D4D4D4"/>
                </a:solidFill>
                <a:effectLst/>
                <a:latin typeface="Consolas" panose="020B0609020204030204" pitchFamily="49" charset="0"/>
              </a:rPr>
              <a:t>Fabrikam</a:t>
            </a:r>
            <a:r>
              <a:rPr lang="en-US" b="1" dirty="0">
                <a:solidFill>
                  <a:srgbClr val="D4D4D4"/>
                </a:solidFill>
                <a:effectLst/>
                <a:latin typeface="Consolas" panose="020B0609020204030204" pitchFamily="49" charset="0"/>
              </a:rPr>
              <a:t> is planning a large rollout of smart meters in batches of 1000. They desire a simplified provisioning process that does not involve having a </a:t>
            </a:r>
          </a:p>
          <a:p>
            <a:r>
              <a:rPr lang="en-US" b="1" dirty="0">
                <a:solidFill>
                  <a:srgbClr val="D4D4D4"/>
                </a:solidFill>
                <a:effectLst/>
                <a:latin typeface="Consolas" panose="020B0609020204030204" pitchFamily="49" charset="0"/>
              </a:rPr>
              <a:t>device administrator manually creating each device in the backend and then manually configuring the hardware. They want the device to identify </a:t>
            </a:r>
          </a:p>
          <a:p>
            <a:r>
              <a:rPr lang="en-US" b="1" dirty="0">
                <a:solidFill>
                  <a:srgbClr val="D4D4D4"/>
                </a:solidFill>
                <a:effectLst/>
                <a:latin typeface="Consolas" panose="020B0609020204030204" pitchFamily="49" charset="0"/>
              </a:rPr>
              <a:t>and register itself automatically once installed. What Azure service should they use to accomplish this?</a:t>
            </a:r>
          </a:p>
          <a:p>
            <a:endParaRPr lang="en-US" b="1"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D4D4D4"/>
                </a:solidFill>
                <a:effectLst/>
                <a:latin typeface="Consolas" panose="020B0609020204030204" pitchFamily="49" charset="0"/>
              </a:rPr>
              <a:t>In order to avoid lengthy and complicated enrollment, </a:t>
            </a:r>
            <a:r>
              <a:rPr lang="en-US" b="0" dirty="0" err="1">
                <a:solidFill>
                  <a:srgbClr val="D4D4D4"/>
                </a:solidFill>
                <a:effectLst/>
                <a:latin typeface="Consolas" panose="020B0609020204030204" pitchFamily="49" charset="0"/>
              </a:rPr>
              <a:t>Fabrikam</a:t>
            </a:r>
            <a:r>
              <a:rPr lang="en-US" b="0" dirty="0">
                <a:solidFill>
                  <a:srgbClr val="D4D4D4"/>
                </a:solidFill>
                <a:effectLst/>
                <a:latin typeface="Consolas" panose="020B0609020204030204" pitchFamily="49" charset="0"/>
              </a:rPr>
              <a:t> should use an IoT Hub Device Provisioning Service. They can setup an enrollment group and provide an attestation method for devices to authenticate and identify themselves, thus automating registration.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r>
              <a:rPr lang="en-US" b="0" dirty="0">
                <a:solidFill>
                  <a:srgbClr val="D4D4D4"/>
                </a:solidFill>
                <a:effectLst/>
                <a:latin typeface="Consolas" panose="020B0609020204030204" pitchFamily="49" charset="0"/>
              </a:rPr>
              <a:t>The IoT device provisioning flow is as follows: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1.</a:t>
            </a:r>
            <a:r>
              <a:rPr lang="en-US" b="0" dirty="0">
                <a:solidFill>
                  <a:srgbClr val="D4D4D4"/>
                </a:solidFill>
                <a:effectLst/>
                <a:latin typeface="Consolas" panose="020B0609020204030204" pitchFamily="49" charset="0"/>
              </a:rPr>
              <a:t> Device manufacturer adds the device registration information to the enrollment list in the Azure portal. Alternatively, an enrollment group can be created that will group registrations for devices that are not yet known.</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2.</a:t>
            </a:r>
            <a:r>
              <a:rPr lang="en-US" b="0" dirty="0">
                <a:solidFill>
                  <a:srgbClr val="D4D4D4"/>
                </a:solidFill>
                <a:effectLst/>
                <a:latin typeface="Consolas" panose="020B0609020204030204" pitchFamily="49" charset="0"/>
              </a:rPr>
              <a:t> Device contacts the DPS endpoint set at the factory. The device passes the identifying information to DPS to prove its identity.</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3.</a:t>
            </a:r>
            <a:r>
              <a:rPr lang="en-US" b="0" dirty="0">
                <a:solidFill>
                  <a:srgbClr val="D4D4D4"/>
                </a:solidFill>
                <a:effectLst/>
                <a:latin typeface="Consolas" panose="020B0609020204030204" pitchFamily="49" charset="0"/>
              </a:rPr>
              <a:t> DPS validates the identity of the device by validating the registration ID and key against the enrollment list entry using either a nonce challenge (Trusted Platform Module) or standard X.509 verification (X.509). It can also use symmetric keys for non-production scenarios.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4.</a:t>
            </a:r>
            <a:r>
              <a:rPr lang="en-US" b="0" dirty="0">
                <a:solidFill>
                  <a:srgbClr val="D4D4D4"/>
                </a:solidFill>
                <a:effectLst/>
                <a:latin typeface="Consolas" panose="020B0609020204030204" pitchFamily="49" charset="0"/>
              </a:rPr>
              <a:t> DPS registers the device with an IoT hub and populates the device's desired twin state.</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5.</a:t>
            </a:r>
            <a:r>
              <a:rPr lang="en-US" b="0" dirty="0">
                <a:solidFill>
                  <a:srgbClr val="D4D4D4"/>
                </a:solidFill>
                <a:effectLst/>
                <a:latin typeface="Consolas" panose="020B0609020204030204" pitchFamily="49" charset="0"/>
              </a:rPr>
              <a:t> The IoT hub returns device ID information to DPS.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6.</a:t>
            </a:r>
            <a:r>
              <a:rPr lang="en-US" b="0" dirty="0">
                <a:solidFill>
                  <a:srgbClr val="D4D4D4"/>
                </a:solidFill>
                <a:effectLst/>
                <a:latin typeface="Consolas" panose="020B0609020204030204" pitchFamily="49" charset="0"/>
              </a:rPr>
              <a:t> DPS returns the IoT hub connection information to the device. The device can now start sending data directly to the IoT hub.</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7.</a:t>
            </a:r>
            <a:r>
              <a:rPr lang="en-US" b="0" dirty="0">
                <a:solidFill>
                  <a:srgbClr val="D4D4D4"/>
                </a:solidFill>
                <a:effectLst/>
                <a:latin typeface="Consolas" panose="020B0609020204030204" pitchFamily="49" charset="0"/>
              </a:rPr>
              <a:t> The device connects to IoT hub.</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8.</a:t>
            </a:r>
            <a:r>
              <a:rPr lang="en-US" b="0" dirty="0">
                <a:solidFill>
                  <a:srgbClr val="D4D4D4"/>
                </a:solidFill>
                <a:effectLst/>
                <a:latin typeface="Consolas" panose="020B0609020204030204" pitchFamily="49" charset="0"/>
              </a:rPr>
              <a:t> The device gets the desired state from its device twin in IoT hub.</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select out the “hot” data? Choosing between the stream processing options, Azure Stream Analytics and Storm on HDInsight, which would you recommend for this scenario and why?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this scenario, Azure Stream Analytics and Storm can both perform the necessary window computations and write the output to SQL DB.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 primary consideration is the effort required. In the case of Stream Analytics, Fabrikam need only author a query using the Stream Analytics Query Language, but for Storm, they would need to author a topology and deploy a Java JAR (or a topology built using SCP.NET using 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Another is Stream Analytics is restrictive on formats of input data: must be UTF8 encoded JSON/CSV or Avro, must be well formed, no support for custom handling logic, no access to message headers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Other Options: Web Job running EventProcessorHost, HDInsight with Spark Streaming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dirty="0"/>
          </a:p>
          <a:p>
            <a:pPr defTabSz="914554"/>
            <a:r>
              <a:rPr lang="en-US" b="1" i="1" dirty="0">
                <a:solidFill>
                  <a:srgbClr val="FFFFFF"/>
                </a:solidFill>
                <a:cs typeface="Segoe UI" panose="020B0502040204020203" pitchFamily="34" charset="0"/>
              </a:rPr>
              <a:t>Explain how you could build the solution using Azure Stream Analytics. What type of window would you use? What does your query look like?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Use a tumbling window with 5 minutes duration. The query would look similar to the following: </a:t>
            </a:r>
          </a:p>
          <a:p>
            <a:pPr lvl="1" defTabSz="914554"/>
            <a:r>
              <a:rPr lang="en-US" i="1" dirty="0">
                <a:solidFill>
                  <a:srgbClr val="FFFFFF"/>
                </a:solidFill>
                <a:cs typeface="Segoe UI" panose="020B0502040204020203" pitchFamily="34" charset="0"/>
              </a:rPr>
              <a:t>SELECT AVG(EnergyUsed) AS Average, DeviceId</a:t>
            </a:r>
          </a:p>
          <a:p>
            <a:pPr lvl="1" defTabSz="914554"/>
            <a:r>
              <a:rPr lang="en-US" i="1" dirty="0">
                <a:solidFill>
                  <a:srgbClr val="FFFFFF"/>
                </a:solidFill>
                <a:cs typeface="Segoe UI" panose="020B0502040204020203" pitchFamily="34" charset="0"/>
              </a:rPr>
              <a:t>FROM Input1</a:t>
            </a:r>
          </a:p>
          <a:p>
            <a:pPr lvl="1" defTabSz="914554"/>
            <a:r>
              <a:rPr lang="en-US" i="1" dirty="0">
                <a:solidFill>
                  <a:srgbClr val="FFFFFF"/>
                </a:solidFill>
                <a:cs typeface="Segoe UI" panose="020B0502040204020203" pitchFamily="34" charset="0"/>
              </a:rPr>
              <a:t>GROUP BY TumblingWindow(minute, 5), DeviceId </a:t>
            </a:r>
          </a:p>
          <a:p>
            <a:pPr defTabSz="914554"/>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Explain how you could build the solution using Azure Stream Analytics. How many streaming units would you need? Explain how you calculated this.</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Volume of data flowing thru the Event Hub is ~325KB/s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Only 1 Streaming Unit (which supports up to 1 MB/s) is required </a:t>
            </a:r>
          </a:p>
          <a:p>
            <a:pPr marL="171450" indent="-171450" defTabSz="914554">
              <a:buFont typeface="Arial" panose="020B0604020202020204" pitchFamily="34" charset="0"/>
              <a:buChar char="•"/>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Provision an HDInsight cluster.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Author a topology project in Java or C# (when using SCP.NET) that uses the EventHubSpout.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Compile and package the project.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Manually submit the project using your cluster’s Storm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Alternately, if developing in Visual Studio using the HDInsight Tools for Visual Studio, right click the project and choose Submit to Storm on HDInsight.</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 How would you store the “hot” data for consumption by the web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Stream Analytics -&gt; store the hot data in SQL DB.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Storm -&gt; options broaden to SQL DB or HBase, but SQL DB would still be the preferred option because it would require more development for the Web Dashboard to “join” additional data to the telemetry that is used in the reports (such as friendly device names, labels, etc.).</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Estimate the write throughput you would require—does your selected store support it?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When averaged to </a:t>
            </a:r>
            <a:r>
              <a:rPr lang="en-US">
                <a:solidFill>
                  <a:srgbClr val="FFFFFF"/>
                </a:solidFill>
                <a:cs typeface="Segoe UI" panose="020B0502040204020203" pitchFamily="34" charset="0"/>
              </a:rPr>
              <a:t>a 5-minute </a:t>
            </a:r>
            <a:r>
              <a:rPr lang="en-US" dirty="0">
                <a:solidFill>
                  <a:srgbClr val="FFFFFF"/>
                </a:solidFill>
                <a:cs typeface="Segoe UI" panose="020B0502040204020203" pitchFamily="34" charset="0"/>
              </a:rPr>
              <a:t>window per device, the write requirement becomes very low ~0.06 MB/s. SQL DB S0 or higher could easily handle this load.</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defTabSz="914554"/>
            <a:endParaRPr lang="en-US" dirty="0">
              <a:solidFill>
                <a:srgbClr val="FFFFFF"/>
              </a:solidFill>
              <a:cs typeface="Segoe UI" panose="020B0502040204020203" pitchFamily="34" charset="0"/>
            </a:endParaRPr>
          </a:p>
          <a:p>
            <a:pPr defTabSz="914554"/>
            <a:endParaRPr lang="en-US"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structure the output of blobs from your stream-processing component? Draw an example hierarchy.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One approach is to use a hierarchy with the year at the root, followed month, day, and hour. This structure is interpreted by hive when declaring an external table (so the files within the folder do not need to also contain the year, month, day, and hour data).</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year = 2017</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month = 12</a:t>
            </a: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day = 05</a:t>
            </a:r>
          </a:p>
          <a:p>
            <a:pPr marL="2000250" marR="0" lvl="4"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hour = 09</a:t>
            </a:r>
          </a:p>
          <a:p>
            <a:pPr marL="1828800" marR="0" lvl="4"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What would you use to query these blob files?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Use Databricks File System (DBFS) if the storage account is mounted in Azure Databricks or use a wasbs path to access the files in blob storage from Databricks, or HiveQL on HDInsight, Spark SQL on HDInsight, or Azure Synapse Analytics all of which can read from Azure Storage blobs.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orchestrate the processing and retain visibility into the status of the data flow? How would you configure this data flow? Be specific on what activities you would use.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By using Azure Data Factory (ADF).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ADF, you would configure a pipeline that has: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input dataset that is pointing to blob storage (where the telemetry data lives)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output dataset that writes the data to SQL Database.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The pipeline itself would consist of a single activity, a Hive activity that executes the Hive query previously defined (and stored in blob storage).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on-demand HDInsight cluster would be used for computation of the Hive query.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Diagram how commands from the Fabrikam device management website would flow to the target device. Be specific and identify endpoints used and protocols selected.</a:t>
            </a: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set via the Fabrikam device management website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sent to IoT Hub, specifying target devices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IoT Hub sends messages to devices via MQTT, AMQP, or HTTPS 1.1 Polling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1"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t>We are considering an out-of-the-box time series database solution. Are there options for this on Azure?</a:t>
            </a:r>
          </a:p>
          <a:p>
            <a:r>
              <a:rPr lang="en-US" sz="1200" kern="1200" dirty="0">
                <a:solidFill>
                  <a:schemeClr val="tx1"/>
                </a:solidFill>
                <a:effectLst/>
                <a:latin typeface="+mn-lt"/>
                <a:ea typeface="+mn-ea"/>
                <a:cs typeface="+mn-cs"/>
              </a:rPr>
              <a:t>There are two primary options you can select, depending on the level of flexibility you desire. The first option is a hosted Azure service that does not require any software installation or server management, called Time Series Insights. It is built to ingest massive amounts of time series data, specifically IoT devices. You can use it to quickly create filters, build reports, and also import from more than one source so you can compare the data in one location.</a:t>
            </a:r>
            <a:endParaRPr lang="en-US" dirty="0">
              <a:effectLst/>
            </a:endParaRPr>
          </a:p>
          <a:p>
            <a:r>
              <a:rPr lang="en-US" sz="1200" kern="1200" dirty="0">
                <a:solidFill>
                  <a:schemeClr val="tx1"/>
                </a:solidFill>
                <a:effectLst/>
                <a:latin typeface="+mn-lt"/>
                <a:ea typeface="+mn-ea"/>
                <a:cs typeface="+mn-cs"/>
              </a:rPr>
              <a:t>Another option for hosting a times series database in Azure is Open TSDB, which leverages HBase, and is supported as a service that is a part of Azure HDInsight.</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Event Hubs is designed for massive scale of streaming message ingest. </a:t>
            </a:r>
          </a:p>
          <a:p>
            <a:pPr marL="171450" indent="-171450">
              <a:buFont typeface="Arial" panose="020B0604020202020204" pitchFamily="34" charset="0"/>
              <a:buChar char="•"/>
            </a:pPr>
            <a:r>
              <a:rPr lang="en-US" dirty="0"/>
              <a:t>Example:  it can handle 1 billion events per day, and that’s just at a scale of 12 TU which costs ~$264/mo. You can scale to 20 TUs on your own, or more if you call Microsoft to increase your quota.</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b="1" i="1" dirty="0"/>
              <a:t>Can Azure handle a lambda architecture?</a:t>
            </a:r>
          </a:p>
          <a:p>
            <a:pPr marL="171450" indent="-171450">
              <a:buFont typeface="Arial" panose="020B0604020202020204" pitchFamily="34" charset="0"/>
              <a:buChar char="•"/>
            </a:pPr>
            <a:r>
              <a:rPr lang="en-US" dirty="0"/>
              <a:t>Yes. </a:t>
            </a:r>
          </a:p>
          <a:p>
            <a:pPr marL="171450" indent="-171450">
              <a:buFont typeface="Arial" panose="020B0604020202020204" pitchFamily="34" charset="0"/>
              <a:buChar char="•"/>
            </a:pPr>
            <a:r>
              <a:rPr lang="en-US" dirty="0"/>
              <a:t>There are a variety of services in Azure that can be used in combination according to the customer requirements to accomplish the batch or streaming ingest, the hot and cold paths of processing (both stream and batch), transactional, and write-once-read-many storage and data pipelining.</a:t>
            </a:r>
          </a:p>
          <a:p>
            <a:pPr marL="171450" indent="-171450">
              <a:buFont typeface="Arial" panose="020B0604020202020204" pitchFamily="34" charset="0"/>
              <a:buChar char="•"/>
            </a:pPr>
            <a:r>
              <a:rPr lang="en-US" dirty="0"/>
              <a:t>Many services overlap in their capability to meet the needs of the lambda architecture-- it is important to take the time to create a project plan that educates the customer with the Azure options in the analytics pipeline and identifies why specific services were recommended for the final solution. </a:t>
            </a:r>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heard of Azure IoT Central; does this offer a good starting point for us?</a:t>
            </a:r>
          </a:p>
          <a:p>
            <a:pPr marL="171450" indent="-171450">
              <a:buFont typeface="Arial" panose="020B0604020202020204" pitchFamily="34" charset="0"/>
              <a:buChar char="•"/>
            </a:pPr>
            <a:r>
              <a:rPr lang="en-US" dirty="0"/>
              <a:t>Azure IoT Central is a </a:t>
            </a:r>
            <a:r>
              <a:rPr lang="en-US" dirty="0" err="1"/>
              <a:t>aPaaS</a:t>
            </a:r>
            <a:r>
              <a:rPr lang="en-US" dirty="0"/>
              <a:t> (application platform as </a:t>
            </a:r>
            <a:r>
              <a:rPr lang="en-US"/>
              <a:t>a service) offering </a:t>
            </a:r>
            <a:r>
              <a:rPr lang="en-US" dirty="0"/>
              <a:t>that simplifies the creation, provisioning, and management of an IoT Solution. It hides underlying infrastructure.</a:t>
            </a:r>
          </a:p>
          <a:p>
            <a:pPr marL="171450" indent="-171450">
              <a:buFont typeface="Arial" panose="020B0604020202020204" pitchFamily="34" charset="0"/>
              <a:buChar char="•"/>
            </a:pPr>
            <a:r>
              <a:rPr lang="en-US" dirty="0"/>
              <a:t>Extensible through continuous data export feature, with the ability to filter or enrich data prior to export</a:t>
            </a:r>
          </a:p>
          <a:p>
            <a:pPr marL="171450" indent="-171450">
              <a:buFont typeface="Arial" panose="020B0604020202020204" pitchFamily="34" charset="0"/>
              <a:buChar char="•"/>
            </a:pPr>
            <a:r>
              <a:rPr lang="en-US" b="0" dirty="0">
                <a:solidFill>
                  <a:srgbClr val="D4D4D4"/>
                </a:solidFill>
                <a:effectLst/>
                <a:latin typeface="Consolas" panose="020B0609020204030204" pitchFamily="49" charset="0"/>
              </a:rPr>
              <a:t>With continuous data export, some additional work is needed to handle the cold path processing, to capitalize on Spark, or to use Azure Synapse Analytics.</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959612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It is common for companies to install their IoT devices behind a firewall within private, isolated networks. Oftentimes, the firewalls that are installed on the edge of the network are configured to block incoming communications, including the type used to send commands to the devices over the internet. Since one of the solution requirements is to enable cloud-to-device communication, we need a secure, firewall-friendly way to communicate between these isolated networks and the public internet.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Azure IoT Hub Device Streams allow us to use the outbound connection that is already established for the devices to communicate with IoT Hub and enable that connection to also receive inbound connections from the cloud to these devices. In this way, IoT Hub acts as a proxy between the devices and external services that are otherwise blocked from direct communications through the firewall. With Device Streams, only the outbound port 443 is used. You do not need to open any inbound ports on the device or its network. To ensure secure communication between devices and services, or applications, IoT Hub Device Streams enforces authentication by requiring the devices and services communicating with them to authenticate using their IoT Hub credentials. All traffic sent over a device stream is always encrypted using TLS, regardless of whether the application sending communication encrypts its messages. Another benefit to using Device Streams is that the streams are fully compatible with the TCP/IP stack. This makes it easy to integrate into proprietary device applications or off-the-shelf TCP/IP applications such as SSH/RDP, web, file transfer, etc.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The Device Stream workflow is as follows: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 The device and external service both authenticate with IoT Hub. IoT Hub then provides both the device and service with an authentication token to a streaming endpoint.</a:t>
            </a:r>
          </a:p>
          <a:p>
            <a:r>
              <a:rPr lang="en-US" sz="1200" b="0" kern="1200" dirty="0">
                <a:solidFill>
                  <a:schemeClr val="tx1"/>
                </a:solidFill>
                <a:effectLst/>
                <a:latin typeface="+mn-lt"/>
                <a:ea typeface="+mn-ea"/>
                <a:cs typeface="+mn-cs"/>
              </a:rPr>
              <a:t>   - The device and service create WebSocket clients using the authentication token. Reliability and ordering of messages on par with TCP. All communications encrypted over WebSocket's TLS channel.</a:t>
            </a:r>
          </a:p>
          <a:p>
            <a:r>
              <a:rPr lang="en-US" sz="1200" b="0" kern="1200" dirty="0">
                <a:solidFill>
                  <a:schemeClr val="tx1"/>
                </a:solidFill>
                <a:effectLst/>
                <a:latin typeface="+mn-lt"/>
                <a:ea typeface="+mn-ea"/>
                <a:cs typeface="+mn-cs"/>
              </a:rPr>
              <a:t>   - The service initially connects to the device by name, not IP.</a:t>
            </a:r>
          </a:p>
          <a:p>
            <a:r>
              <a:rPr lang="en-US" sz="1200" b="0" kern="1200" dirty="0">
                <a:solidFill>
                  <a:schemeClr val="tx1"/>
                </a:solidFill>
                <a:effectLst/>
                <a:latin typeface="+mn-lt"/>
                <a:ea typeface="+mn-ea"/>
                <a:cs typeface="+mn-cs"/>
              </a:rPr>
              <a:t>   - The device can decide whether to accept the connection.</a:t>
            </a:r>
          </a:p>
          <a:p>
            <a:r>
              <a:rPr lang="en-US" sz="1200" b="0" kern="1200" dirty="0">
                <a:solidFill>
                  <a:schemeClr val="tx1"/>
                </a:solidFill>
                <a:effectLst/>
                <a:latin typeface="+mn-lt"/>
                <a:ea typeface="+mn-ea"/>
                <a:cs typeface="+mn-cs"/>
              </a:rPr>
              <a:t>   - The service is notified of the result of device accepting the stream and proceeds to create its own WebSocket client to the streaming endpoint. Similarly, it receives the streaming endpoint URL and authentication information from IoT Hub.</a:t>
            </a:r>
          </a:p>
          <a:p>
            <a:r>
              <a:rPr lang="en-US" sz="1200" b="0" kern="1200" dirty="0">
                <a:solidFill>
                  <a:schemeClr val="tx1"/>
                </a:solidFill>
                <a:effectLst/>
                <a:latin typeface="+mn-lt"/>
                <a:ea typeface="+mn-ea"/>
                <a:cs typeface="+mn-cs"/>
              </a:rPr>
              <a:t>   - This workflow happens transparently, reducing or eliminating additional code on both the device and service side.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6520197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4292F"/>
                </a:solidFill>
                <a:effectLst/>
                <a:latin typeface="-apple-system"/>
              </a:rPr>
              <a:t>When an IoT solution is modeled with the Azure Digital Twins service, a </a:t>
            </a:r>
            <a:r>
              <a:rPr lang="en-US" b="0" i="0" dirty="0" err="1">
                <a:solidFill>
                  <a:srgbClr val="24292F"/>
                </a:solidFill>
                <a:effectLst/>
                <a:latin typeface="-apple-system"/>
              </a:rPr>
              <a:t>queryable</a:t>
            </a:r>
            <a:r>
              <a:rPr lang="en-US" b="0" i="0" dirty="0">
                <a:solidFill>
                  <a:srgbClr val="24292F"/>
                </a:solidFill>
                <a:effectLst/>
                <a:latin typeface="-apple-system"/>
              </a:rPr>
              <a:t> twins graph is constructed based on the digital twins and the relationships between them. This twins graph provides rich visualizations of the environment (with the assistance of Azure Digital Twins Explorer), and is also </a:t>
            </a:r>
            <a:r>
              <a:rPr lang="en-US" b="0" i="0" dirty="0" err="1">
                <a:solidFill>
                  <a:srgbClr val="24292F"/>
                </a:solidFill>
                <a:effectLst/>
                <a:latin typeface="-apple-system"/>
              </a:rPr>
              <a:t>queryable</a:t>
            </a:r>
            <a:r>
              <a:rPr lang="en-US" b="0" i="0" dirty="0">
                <a:solidFill>
                  <a:srgbClr val="24292F"/>
                </a:solidFill>
                <a:effectLst/>
                <a:latin typeface="-apple-system"/>
              </a:rPr>
              <a:t>. </a:t>
            </a:r>
            <a:r>
              <a:rPr lang="en-US" b="0" i="0">
                <a:solidFill>
                  <a:srgbClr val="24292F"/>
                </a:solidFill>
                <a:effectLst/>
                <a:latin typeface="-apple-system"/>
              </a:rPr>
              <a:t>Ad-hoc queries are performed using Azure Digital Twins query language and can retrieve digital twins according to their properties (including tag properties), models, relationships, and properties of the relationships.</a:t>
            </a:r>
            <a:endParaRPr lang="en-US"/>
          </a:p>
        </p:txBody>
      </p:sp>
      <p:sp>
        <p:nvSpPr>
          <p:cNvPr id="4" name="Slide Number Placeholder 3"/>
          <p:cNvSpPr>
            <a:spLocks noGrp="1"/>
          </p:cNvSpPr>
          <p:nvPr>
            <p:ph type="sldNum" sz="quarter" idx="5"/>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21188203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11/2/2021 10:09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services, smart meters, and field gateways for enterprise energy (electrical power) management. </a:t>
            </a:r>
          </a:p>
          <a:p>
            <a:pPr marL="171450" indent="-171450">
              <a:buFont typeface="Arial" panose="020B0604020202020204" pitchFamily="34" charset="0"/>
              <a:buChar char="•"/>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i="1" dirty="0">
                <a:solidFill>
                  <a:schemeClr val="bg1"/>
                </a:solidFill>
                <a:latin typeface="+mn-lt"/>
                <a:cs typeface="Segoe UI" panose="020B0502040204020203" pitchFamily="34" charset="0"/>
              </a:rPr>
              <a:t>You-Left-The-Light-On</a:t>
            </a:r>
            <a:r>
              <a:rPr lang="en-US" dirty="0">
                <a:solidFill>
                  <a:schemeClr val="bg1"/>
                </a:solidFill>
                <a:latin typeface="+mn-lt"/>
                <a:cs typeface="Segoe UI" panose="020B0502040204020203" pitchFamily="34" charset="0"/>
              </a:rPr>
              <a:t> service:</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Enables the enterprise to understand their energy consumption, not just as monthly totals, but with a more detailed breakdown providing kilowatt hours consumed by day.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Reports are used by the enterprise to identify operational patterns and address spikes that could be mitigated with better procedures.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printed reports that are mailed to customer enterprises on a monthly basis. However, regulations are changing and are encouraging Fabrikam to upgrade their offering and increase their market share. </a:t>
            </a:r>
          </a:p>
          <a:p>
            <a:pPr marL="457200" lvl="1"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City Power &amp; Light (CPL), has an offering for enterprises that participate in their “Smart Energy” program that provides significantly discounted rates on electricity for enterprises that are managing their electricity consumption.</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Criteria of the “Smart Energy” program center around the collection and analysis of detailed energy consumption data: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Telemetry data must be collected in at least 30-minute intervals.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The data needs to include a timestamp, the identifier of the device metered, and the energy consumed over the reporting interval.</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Services report their telemetry to one of a few energy management solution providers authorized by CPL. </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Providers store, process and tag the telemetry data on behalf of CPL and provide reporting APIs that CPL can use to calculate awards and rebates.</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Fabrikam would like to become an authorized energy management solution provider. </a:t>
            </a:r>
          </a:p>
          <a:p>
            <a:pPr marL="0" indent="0">
              <a:buFont typeface="Arial" panose="020B0604020202020204" pitchFamily="34" charset="0"/>
              <a:buNone/>
            </a:pPr>
            <a:endParaRPr lang="en-US" dirty="0">
              <a:solidFill>
                <a:schemeClr val="bg1"/>
              </a:solidFill>
              <a:latin typeface="+mn-lt"/>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expect to have a “hot” and “cold” path of data. </a:t>
            </a:r>
          </a:p>
          <a:p>
            <a:pPr marL="171450" indent="-171450">
              <a:buFont typeface="Arial" panose="020B0604020202020204" pitchFamily="34" charset="0"/>
              <a:buChar char="•"/>
            </a:pPr>
            <a:r>
              <a:rPr lang="en-US" dirty="0"/>
              <a:t>The “hot” path will select certain data streaming in from the devices that we need to process in real-time to drive updates to the customer dashboard. </a:t>
            </a:r>
          </a:p>
          <a:p>
            <a:pPr marL="171450" indent="-171450">
              <a:buFont typeface="Arial" panose="020B0604020202020204" pitchFamily="34" charset="0"/>
              <a:buChar char="•"/>
            </a:pPr>
            <a:r>
              <a:rPr lang="en-US" dirty="0"/>
              <a:t>While the “hot” path may focus on a subset of the incoming data, the “cold” path will store and process everything. </a:t>
            </a:r>
          </a:p>
          <a:p>
            <a:pPr marL="171450" indent="-171450">
              <a:buFont typeface="Arial" panose="020B0604020202020204" pitchFamily="34" charset="0"/>
              <a:buChar char="•"/>
            </a:pPr>
            <a:r>
              <a:rPr lang="en-US" dirty="0"/>
              <a:t>Because the “hot” path provides the data for the current day’s operations, we only need to process the “cold” path on a nightly basis, our customers are happy with performing their analysis starting with the last full day of data—which is inherently yesterday.  </a:t>
            </a:r>
          </a:p>
          <a:p>
            <a:pPr marL="171450" indent="-171450">
              <a:buFont typeface="Arial" panose="020B0604020202020204" pitchFamily="34" charset="0"/>
              <a:buChar char="•"/>
            </a:pPr>
            <a:r>
              <a:rPr lang="en-US" dirty="0"/>
              <a:t>We want a way to visualize our data flow, the steps taken on the data, and the status of our data flow on single screen. </a:t>
            </a:r>
          </a:p>
          <a:p>
            <a:pPr marL="171450" indent="-171450">
              <a:buFont typeface="Arial" panose="020B0604020202020204" pitchFamily="34" charset="0"/>
              <a:buChar char="•"/>
            </a:pPr>
            <a:r>
              <a:rPr lang="en-US" dirty="0"/>
              <a:t>We want to understand the ways in which we can scale the solution to accommodate future growth in terms of number of customers, meters, and the size of the data.</a:t>
            </a:r>
          </a:p>
          <a:p>
            <a:pPr marL="171450" indent="-171450">
              <a:buFont typeface="Arial" panose="020B0604020202020204" pitchFamily="34" charset="0"/>
              <a:buChar char="•"/>
            </a:pPr>
            <a:r>
              <a:rPr lang="en-US" b="0" i="0" dirty="0">
                <a:solidFill>
                  <a:srgbClr val="24292F"/>
                </a:solidFill>
                <a:effectLst/>
                <a:latin typeface="-apple-system"/>
              </a:rPr>
              <a:t>We want the ability to monitor and visualize our entire IoT solution, including querying the current state of deployed assets.</a:t>
            </a:r>
          </a:p>
          <a:p>
            <a:pPr marL="171450" indent="-171450">
              <a:buFont typeface="Arial" panose="020B0604020202020204" pitchFamily="34" charset="0"/>
              <a:buChar char="•"/>
            </a:pPr>
            <a:r>
              <a:rPr lang="en-US" b="0" i="0" dirty="0">
                <a:solidFill>
                  <a:srgbClr val="24292F"/>
                </a:solidFill>
                <a:effectLst/>
                <a:latin typeface="-apple-system"/>
              </a:rPr>
              <a:t>We want the ability to identify the physical location of IoT devices in each building to identify usage trends and to locate devices should physical maintenance be required.</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We are considering an out-of-the-box time series database solution. Are there options for this on Azure?</a:t>
            </a:r>
          </a:p>
          <a:p>
            <a:pPr marL="171450" indent="-171450">
              <a:buFont typeface="Arial" panose="020B0604020202020204" pitchFamily="34" charset="0"/>
              <a:buChar char="•"/>
            </a:pPr>
            <a:r>
              <a:rPr lang="en-US"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Can Azure handle a lambda architecture?</a:t>
            </a:r>
          </a:p>
          <a:p>
            <a:pPr marL="171450" indent="-171450">
              <a:buFont typeface="Arial" panose="020B0604020202020204" pitchFamily="34" charset="0"/>
              <a:buChar char="•"/>
            </a:pPr>
            <a:r>
              <a:rPr lang="en-US" dirty="0"/>
              <a:t>We have heard of Azure IoT Central; does this offer a good starting point for us?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a:p>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4292F"/>
                </a:solidFill>
                <a:effectLst/>
                <a:latin typeface="-apple-system"/>
              </a:rPr>
              <a:t>We need a way to query all IoT devices based on their current properties and relationships. How can we accomplish this?</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29637912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from which you can draw inspiration.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29744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69239" y="1189177"/>
            <a:ext cx="11653523" cy="2052030"/>
          </a:xfrm>
        </p:spPr>
        <p:txBody>
          <a:bodyPr>
            <a:no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Internet of Things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851315" cy="5440223"/>
          </a:xfrm>
        </p:spPr>
        <p:txBody>
          <a:bodyPr>
            <a:normAutofit fontScale="92500"/>
          </a:bodyPr>
          <a:lstStyle/>
          <a:p>
            <a:r>
              <a:rPr lang="en-US" sz="3600" dirty="0"/>
              <a:t>Sam George, Director of Analytics for Fabrikam</a:t>
            </a:r>
          </a:p>
          <a:p>
            <a:endParaRPr lang="en-US" sz="3600" dirty="0"/>
          </a:p>
          <a:p>
            <a:r>
              <a:rPr lang="en-US" sz="3600" dirty="0"/>
              <a:t>Primary audience is business and technology decision makers.</a:t>
            </a:r>
          </a:p>
          <a:p>
            <a:endParaRPr lang="en-US" sz="3600" dirty="0"/>
          </a:p>
          <a:p>
            <a:r>
              <a:rPr lang="en-US" sz="3600" dirty="0"/>
              <a:t>Usually talk to Infrastructure Managers who report to the CIOs, or to application sponsors (like a VP LOB, CMO) or to those that represent the Business Unit IT or developers that report to application sponsors.</a:t>
            </a:r>
          </a:p>
        </p:txBody>
      </p:sp>
      <p:pic>
        <p:nvPicPr>
          <p:cNvPr id="4" name="Picture 3" descr="Audience icon">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e preferred solution architecture displays, details in speaker notes.">
            <a:extLst>
              <a:ext uri="{FF2B5EF4-FFF2-40B4-BE49-F238E27FC236}">
                <a16:creationId xmlns:a16="http://schemas.microsoft.com/office/drawing/2014/main" id="{CC2D726F-5749-4A17-AB4B-04062274DB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9232" y="1189176"/>
            <a:ext cx="11613586" cy="4278689"/>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042601"/>
            <a:ext cx="7058316" cy="945832"/>
          </a:xfrm>
        </p:spPr>
        <p:txBody>
          <a:bodyPr>
            <a:noAutofit/>
          </a:bodyPr>
          <a:lstStyle/>
          <a:p>
            <a:pPr marL="0" indent="0">
              <a:buNone/>
            </a:pPr>
            <a:r>
              <a:rPr lang="en-US" sz="3600" dirty="0">
                <a:solidFill>
                  <a:schemeClr val="tx1"/>
                </a:solidFill>
                <a:latin typeface="+mj-lt"/>
              </a:rPr>
              <a:t>Device to cloud </a:t>
            </a:r>
            <a:r>
              <a:rPr lang="en-US" sz="3600" dirty="0">
                <a:solidFill>
                  <a:schemeClr val="tx1"/>
                </a:solidFill>
              </a:rPr>
              <a:t>c</a:t>
            </a:r>
            <a:r>
              <a:rPr lang="en-US" sz="3600" dirty="0">
                <a:solidFill>
                  <a:schemeClr val="tx1"/>
                </a:solidFill>
                <a:latin typeface="+mj-lt"/>
              </a:rPr>
              <a:t>ommunication</a:t>
            </a:r>
          </a:p>
        </p:txBody>
      </p:sp>
      <p:pic>
        <p:nvPicPr>
          <p:cNvPr id="6" name="Picture 5" descr="Device to Cloud Communication Preferred solution&#10;&#10;The Device to Cloud Communication Preferred solution starts with Smart meters. Messages are sent to an Azure IoT Hub via: HTTPS, POST, AMQP, AMQP over WebSockets, and MQTT, at the rate of 3,333 messages per second.">
            <a:extLst>
              <a:ext uri="{FF2B5EF4-FFF2-40B4-BE49-F238E27FC236}">
                <a16:creationId xmlns:a16="http://schemas.microsoft.com/office/drawing/2014/main" id="{6FB651C2-BAE7-4AEF-B571-512AEB28610B}"/>
              </a:ext>
            </a:extLst>
          </p:cNvPr>
          <p:cNvPicPr>
            <a:picLocks noChangeAspect="1"/>
          </p:cNvPicPr>
          <p:nvPr/>
        </p:nvPicPr>
        <p:blipFill>
          <a:blip r:embed="rId3"/>
          <a:stretch>
            <a:fillRect/>
          </a:stretch>
        </p:blipFill>
        <p:spPr>
          <a:xfrm>
            <a:off x="1953215" y="1918137"/>
            <a:ext cx="8720067" cy="4558912"/>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FD3E12F-1E45-4797-A245-B8F29CA340BE}"/>
              </a:ext>
              <a:ext uri="{C183D7F6-B498-43B3-948B-1728B52AA6E4}">
                <adec:decorative xmlns:adec="http://schemas.microsoft.com/office/drawing/2017/decorative" val="1"/>
              </a:ext>
            </a:extLst>
          </p:cNvPr>
          <p:cNvSpPr/>
          <p:nvPr/>
        </p:nvSpPr>
        <p:spPr bwMode="auto">
          <a:xfrm>
            <a:off x="269240" y="1775011"/>
            <a:ext cx="11655840" cy="4954842"/>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6920" y="984635"/>
            <a:ext cx="7058316" cy="893463"/>
          </a:xfrm>
        </p:spPr>
        <p:txBody>
          <a:bodyPr>
            <a:normAutofit/>
          </a:bodyPr>
          <a:lstStyle/>
          <a:p>
            <a:pPr marL="0" indent="0">
              <a:buNone/>
            </a:pPr>
            <a:r>
              <a:rPr lang="en-US" sz="3600" dirty="0">
                <a:solidFill>
                  <a:schemeClr val="tx1"/>
                </a:solidFill>
                <a:latin typeface="+mj-lt"/>
              </a:rPr>
              <a:t>Device provisioning</a:t>
            </a:r>
          </a:p>
        </p:txBody>
      </p:sp>
      <p:pic>
        <p:nvPicPr>
          <p:cNvPr id="5" name="Picture 4" descr="IoT Device Provisioning flow, explained in the speaker notes.">
            <a:extLst>
              <a:ext uri="{FF2B5EF4-FFF2-40B4-BE49-F238E27FC236}">
                <a16:creationId xmlns:a16="http://schemas.microsoft.com/office/drawing/2014/main" id="{DA646957-EF5C-48BA-980D-AC0C0A8DA9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4469" y="2085192"/>
            <a:ext cx="10174120" cy="4334480"/>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- 4</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899666"/>
          </a:xfrm>
        </p:spPr>
        <p:txBody>
          <a:bodyPr>
            <a:normAutofit/>
          </a:bodyPr>
          <a:lstStyle/>
          <a:p>
            <a:pPr marL="0" indent="0">
              <a:buNone/>
            </a:pPr>
            <a:r>
              <a:rPr lang="en-US" sz="3600" dirty="0">
                <a:solidFill>
                  <a:schemeClr val="tx1"/>
                </a:solidFill>
                <a:latin typeface="+mj-lt"/>
              </a:rPr>
              <a:t>Hot path </a:t>
            </a:r>
            <a:r>
              <a:rPr lang="en-US" sz="3600" dirty="0">
                <a:solidFill>
                  <a:schemeClr val="tx1"/>
                </a:solidFill>
              </a:rPr>
              <a:t>p</a:t>
            </a:r>
            <a:r>
              <a:rPr lang="en-US" sz="3600" dirty="0">
                <a:solidFill>
                  <a:schemeClr val="tx1"/>
                </a:solidFill>
                <a:latin typeface="+mj-lt"/>
              </a:rPr>
              <a:t>rocessing</a:t>
            </a:r>
          </a:p>
        </p:txBody>
      </p:sp>
      <p:sp>
        <p:nvSpPr>
          <p:cNvPr id="41" name="TextBox 40">
            <a:extLst>
              <a:ext uri="{FF2B5EF4-FFF2-40B4-BE49-F238E27FC236}">
                <a16:creationId xmlns:a16="http://schemas.microsoft.com/office/drawing/2014/main" id="{04759DDD-5A94-489C-AF80-E1914BC80922}"/>
              </a:ext>
            </a:extLst>
          </p:cNvPr>
          <p:cNvSpPr txBox="1"/>
          <p:nvPr/>
        </p:nvSpPr>
        <p:spPr>
          <a:xfrm>
            <a:off x="6093989" y="914034"/>
            <a:ext cx="5863363" cy="1280351"/>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SELECT AVG(EnergyUsed) AS Average, DeviceId</a:t>
            </a:r>
          </a:p>
          <a:p>
            <a:pPr>
              <a:lnSpc>
                <a:spcPct val="90000"/>
              </a:lnSpc>
              <a:spcAft>
                <a:spcPts val="600"/>
              </a:spcAft>
            </a:pPr>
            <a:r>
              <a:rPr lang="en-US" sz="2000" dirty="0">
                <a:gradFill>
                  <a:gsLst>
                    <a:gs pos="2917">
                      <a:schemeClr val="tx1"/>
                    </a:gs>
                    <a:gs pos="30000">
                      <a:schemeClr val="tx1"/>
                    </a:gs>
                  </a:gsLst>
                  <a:lin ang="5400000" scaled="0"/>
                </a:gradFill>
              </a:rPr>
              <a:t>FROM Input1</a:t>
            </a:r>
          </a:p>
          <a:p>
            <a:pPr>
              <a:lnSpc>
                <a:spcPct val="90000"/>
              </a:lnSpc>
              <a:spcAft>
                <a:spcPts val="600"/>
              </a:spcAft>
            </a:pPr>
            <a:r>
              <a:rPr lang="en-US" sz="2000" dirty="0">
                <a:gradFill>
                  <a:gsLst>
                    <a:gs pos="2917">
                      <a:schemeClr val="tx1"/>
                    </a:gs>
                    <a:gs pos="30000">
                      <a:schemeClr val="tx1"/>
                    </a:gs>
                  </a:gsLst>
                  <a:lin ang="5400000" scaled="0"/>
                </a:gradFill>
              </a:rPr>
              <a:t>GROUP BY TumblingWindow(minute, 5), DeviceId </a:t>
            </a:r>
          </a:p>
        </p:txBody>
      </p:sp>
      <p:pic>
        <p:nvPicPr>
          <p:cNvPr id="4" name="Picture 3" descr="Hot Path Processing preferred solution&#10;&#10;The Hot Path Processing preferred solution diagram starts with Smart Meters, as indicated with buildings with red, green, blue, and purple windows. An arrow points from them to an IoT Hub, which has an arrow pointing to Stream Analytics Job.">
            <a:extLst>
              <a:ext uri="{FF2B5EF4-FFF2-40B4-BE49-F238E27FC236}">
                <a16:creationId xmlns:a16="http://schemas.microsoft.com/office/drawing/2014/main" id="{77B10256-BE1F-4E95-9C5D-8F8AC59BFD24}"/>
              </a:ext>
            </a:extLst>
          </p:cNvPr>
          <p:cNvPicPr>
            <a:picLocks noChangeAspect="1"/>
          </p:cNvPicPr>
          <p:nvPr/>
        </p:nvPicPr>
        <p:blipFill>
          <a:blip r:embed="rId3"/>
          <a:stretch>
            <a:fillRect/>
          </a:stretch>
        </p:blipFill>
        <p:spPr>
          <a:xfrm>
            <a:off x="1160515" y="2194385"/>
            <a:ext cx="9870970" cy="4084538"/>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- 5</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6920" y="1033536"/>
            <a:ext cx="7107676" cy="899665"/>
          </a:xfrm>
        </p:spPr>
        <p:txBody>
          <a:bodyPr>
            <a:normAutofit/>
          </a:bodyPr>
          <a:lstStyle/>
          <a:p>
            <a:pPr marL="0" indent="0">
              <a:buNone/>
            </a:pPr>
            <a:r>
              <a:rPr lang="en-US" sz="3600" dirty="0">
                <a:solidFill>
                  <a:schemeClr val="tx1"/>
                </a:solidFill>
                <a:latin typeface="+mj-lt"/>
              </a:rPr>
              <a:t>Cold path </a:t>
            </a:r>
            <a:r>
              <a:rPr lang="en-US" sz="3600" dirty="0">
                <a:solidFill>
                  <a:schemeClr val="tx1"/>
                </a:solidFill>
              </a:rPr>
              <a:t>p</a:t>
            </a:r>
            <a:r>
              <a:rPr lang="en-US" sz="3600" dirty="0">
                <a:solidFill>
                  <a:schemeClr val="tx1"/>
                </a:solidFill>
                <a:latin typeface="+mj-lt"/>
              </a:rPr>
              <a:t>rocessing</a:t>
            </a:r>
          </a:p>
        </p:txBody>
      </p:sp>
      <p:pic>
        <p:nvPicPr>
          <p:cNvPr id="6" name="Picture 5" descr="A Stream Analytics job writes to Blob storage and is processed using Azure Data factory and Databricks and resulting data stored in an Azure SQL DB.">
            <a:extLst>
              <a:ext uri="{FF2B5EF4-FFF2-40B4-BE49-F238E27FC236}">
                <a16:creationId xmlns:a16="http://schemas.microsoft.com/office/drawing/2014/main" id="{03853E5F-8D40-4ECB-87A9-36D1ABF8CE9C}"/>
              </a:ext>
            </a:extLst>
          </p:cNvPr>
          <p:cNvPicPr>
            <a:picLocks noChangeAspect="1"/>
          </p:cNvPicPr>
          <p:nvPr/>
        </p:nvPicPr>
        <p:blipFill>
          <a:blip r:embed="rId3"/>
          <a:stretch>
            <a:fillRect/>
          </a:stretch>
        </p:blipFill>
        <p:spPr>
          <a:xfrm>
            <a:off x="936805" y="1804778"/>
            <a:ext cx="10425101" cy="4711512"/>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- 6</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874759" cy="899665"/>
          </a:xfrm>
        </p:spPr>
        <p:txBody>
          <a:bodyPr>
            <a:normAutofit/>
          </a:bodyPr>
          <a:lstStyle/>
          <a:p>
            <a:pPr marL="0" indent="0">
              <a:buNone/>
            </a:pPr>
            <a:r>
              <a:rPr lang="en-US" sz="3600" dirty="0">
                <a:solidFill>
                  <a:schemeClr val="tx1"/>
                </a:solidFill>
                <a:latin typeface="+mj-lt"/>
              </a:rPr>
              <a:t>Cloud to device </a:t>
            </a:r>
            <a:r>
              <a:rPr lang="en-US" sz="3600" dirty="0">
                <a:solidFill>
                  <a:schemeClr val="tx1"/>
                </a:solidFill>
              </a:rPr>
              <a:t>c</a:t>
            </a:r>
            <a:r>
              <a:rPr lang="en-US" sz="3600" dirty="0">
                <a:solidFill>
                  <a:schemeClr val="tx1"/>
                </a:solidFill>
                <a:latin typeface="+mj-lt"/>
              </a:rPr>
              <a:t>ommunication</a:t>
            </a:r>
          </a:p>
        </p:txBody>
      </p:sp>
      <p:pic>
        <p:nvPicPr>
          <p:cNvPr id="9" name="Picture 8" descr="Smart meters in buildings are shown with communicating to the cloud through one of many protocols (HTTPS polling, AMQP, AMQP over WebSockets, MQTT, or MQTT over WebSockets. Inside the cloud has IoT Hub and Fabrikam's device management website.">
            <a:extLst>
              <a:ext uri="{FF2B5EF4-FFF2-40B4-BE49-F238E27FC236}">
                <a16:creationId xmlns:a16="http://schemas.microsoft.com/office/drawing/2014/main" id="{B13E2915-8BC3-4D3E-8D9A-E167AFC53B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775" y="2088842"/>
            <a:ext cx="11220450" cy="4533900"/>
          </a:xfrm>
          <a:prstGeom prst="rect">
            <a:avLst/>
          </a:prstGeom>
        </p:spPr>
      </p:pic>
      <p:sp>
        <p:nvSpPr>
          <p:cNvPr id="4" name="Rectangle 3">
            <a:extLst>
              <a:ext uri="{FF2B5EF4-FFF2-40B4-BE49-F238E27FC236}">
                <a16:creationId xmlns:a16="http://schemas.microsoft.com/office/drawing/2014/main" id="{5D853CEC-3081-4D2B-9F6D-DFB6674E7DBD}"/>
              </a:ext>
              <a:ext uri="{C183D7F6-B498-43B3-948B-1728B52AA6E4}">
                <adec:decorative xmlns:adec="http://schemas.microsoft.com/office/drawing/2017/decorative" val="1"/>
              </a:ext>
            </a:extLst>
          </p:cNvPr>
          <p:cNvSpPr/>
          <p:nvPr/>
        </p:nvSpPr>
        <p:spPr>
          <a:xfrm>
            <a:off x="2648329" y="5006291"/>
            <a:ext cx="6096000" cy="840230"/>
          </a:xfrm>
          <a:prstGeom prst="rect">
            <a:avLst/>
          </a:prstGeom>
        </p:spPr>
        <p:txBody>
          <a:bodyPr>
            <a:spAutoFit/>
          </a:bodyPr>
          <a:lstStyle/>
          <a:p>
            <a:pPr>
              <a:lnSpc>
                <a:spcPct val="90000"/>
              </a:lnSpc>
              <a:spcAft>
                <a:spcPts val="600"/>
              </a:spcAft>
            </a:pPr>
            <a:r>
              <a:rPr lang="en-US" dirty="0">
                <a:gradFill>
                  <a:gsLst>
                    <a:gs pos="2917">
                      <a:schemeClr val="tx1"/>
                    </a:gs>
                    <a:gs pos="30000">
                      <a:schemeClr val="tx1"/>
                    </a:gs>
                  </a:gsLst>
                  <a:lin ang="5400000" scaled="0"/>
                </a:gradFill>
              </a:rPr>
              <a:t>HTTPS Polling, AMQP,</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AMQP over WebSockets,</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MQTT, MQTT over WebSockets</a:t>
            </a:r>
          </a:p>
        </p:txBody>
      </p:sp>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Is Azure IoT Central a good </a:t>
            </a:r>
            <a:r>
              <a:rPr lang="en-US" sz="3600">
                <a:solidFill>
                  <a:schemeClr val="tx1"/>
                </a:solidFill>
              </a:rPr>
              <a:t>starting point?</a:t>
            </a:r>
            <a:endParaRPr lang="en-US" sz="3600" dirty="0">
              <a:solidFill>
                <a:schemeClr val="tx1"/>
              </a:solidFill>
            </a:endParaRPr>
          </a:p>
          <a:p>
            <a:endParaRPr lang="en-US" sz="3600" dirty="0">
              <a:solidFill>
                <a:schemeClr val="tx1"/>
              </a:solidFill>
            </a:endParaRPr>
          </a:p>
          <a:p>
            <a:endParaRPr lang="en-US" sz="3600" dirty="0">
              <a:solidFill>
                <a:schemeClr val="tx1"/>
              </a:solidFill>
            </a:endParaRPr>
          </a:p>
        </p:txBody>
      </p:sp>
      <p:grpSp>
        <p:nvGrpSpPr>
          <p:cNvPr id="4" name="Group 3" descr="Decorative icons" title="Decorative icons">
            <a:extLst>
              <a:ext uri="{FF2B5EF4-FFF2-40B4-BE49-F238E27FC236}">
                <a16:creationId xmlns:a16="http://schemas.microsoft.com/office/drawing/2014/main" id="{42F96D35-51AF-4C67-91D8-2CF5FF0A13D7}"/>
              </a:ext>
            </a:extLst>
          </p:cNvPr>
          <p:cNvGrpSpPr/>
          <p:nvPr/>
        </p:nvGrpSpPr>
        <p:grpSpPr>
          <a:xfrm>
            <a:off x="9753652" y="791480"/>
            <a:ext cx="2171428" cy="5776420"/>
            <a:chOff x="9753652" y="791480"/>
            <a:chExt cx="2171428" cy="5776420"/>
          </a:xfrm>
        </p:grpSpPr>
        <p:pic>
          <p:nvPicPr>
            <p:cNvPr id="11" name="Picture 10">
              <a:extLst>
                <a:ext uri="{FF2B5EF4-FFF2-40B4-BE49-F238E27FC236}">
                  <a16:creationId xmlns:a16="http://schemas.microsoft.com/office/drawing/2014/main" id="{43752440-B4BA-488D-BC2F-64A9BAB696F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a:extLst>
                <a:ext uri="{FF2B5EF4-FFF2-40B4-BE49-F238E27FC236}">
                  <a16:creationId xmlns:a16="http://schemas.microsoft.com/office/drawing/2014/main" id="{B36F925C-1E8A-4471-AD6F-2BC20ECE0093}"/>
                </a:ext>
                <a:ext uri="{C183D7F6-B498-43B3-948B-1728B52AA6E4}">
                  <adec:decorative xmlns:adec="http://schemas.microsoft.com/office/drawing/2017/decorative" val="1"/>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FF10AFD0-EE5A-48A7-8A88-113CAE632FA7}"/>
                </a:ext>
                <a:ext uri="{C183D7F6-B498-43B3-948B-1728B52AA6E4}">
                  <adec:decorative xmlns:adec="http://schemas.microsoft.com/office/drawing/2017/decorative" val="1"/>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a:extLst>
                <a:ext uri="{FF2B5EF4-FFF2-40B4-BE49-F238E27FC236}">
                  <a16:creationId xmlns:a16="http://schemas.microsoft.com/office/drawing/2014/main" id="{8DA54A5F-4E76-4287-AE8C-F658BD4A826B}"/>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45006" y="3201795"/>
              <a:ext cx="1188720" cy="1188720"/>
            </a:xfrm>
            <a:prstGeom prst="rect">
              <a:avLst/>
            </a:prstGeom>
          </p:spPr>
        </p:pic>
      </p:grpSp>
      <p:pic>
        <p:nvPicPr>
          <p:cNvPr id="13" name="Picture 12">
            <a:extLst>
              <a:ext uri="{FF2B5EF4-FFF2-40B4-BE49-F238E27FC236}">
                <a16:creationId xmlns:a16="http://schemas.microsoft.com/office/drawing/2014/main" id="{2F35EB42-2DCC-4F10-9BDA-35EF8139D22E}"/>
              </a:ext>
              <a:ext uri="{C183D7F6-B498-43B3-948B-1728B52AA6E4}">
                <adec:decorative xmlns:adec="http://schemas.microsoft.com/office/drawing/2017/decorative" val="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01973" y="5104860"/>
            <a:ext cx="1074785" cy="1188720"/>
          </a:xfrm>
          <a:prstGeom prst="rect">
            <a:avLst/>
          </a:prstGeom>
        </p:spPr>
      </p:pic>
    </p:spTree>
    <p:extLst>
      <p:ext uri="{BB962C8B-B14F-4D97-AF65-F5344CB8AC3E}">
        <p14:creationId xmlns:p14="http://schemas.microsoft.com/office/powerpoint/2010/main" val="387195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57777"/>
            <a:ext cx="11584795" cy="434888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400" dirty="0">
                <a:latin typeface="Segoe UI Semilight" panose="020B0402040204020203" pitchFamily="34" charset="0"/>
                <a:cs typeface="Segoe UI Semilight" panose="020B0402040204020203" pitchFamily="34" charset="0"/>
              </a:rPr>
              <a:t>In this whiteboard design session, you will work with a group to design an implementation of an end-to-end IoT solution simulating high velocity data emitted from smart meters and analyzed in Azure. You will design a lambda architecture, filtering a subset of the telemetry data for real-time visualization on the hot path, and storing all the data in long-term storage for the cold path.</a:t>
            </a:r>
          </a:p>
          <a:p>
            <a:pPr>
              <a:spcAft>
                <a:spcPts val="600"/>
              </a:spcAft>
            </a:pPr>
            <a:endParaRPr lang="en-US" sz="2400" dirty="0">
              <a:latin typeface="Segoe UI Semilight" panose="020B0402040204020203" pitchFamily="34" charset="0"/>
              <a:cs typeface="Segoe UI Semilight" panose="020B0402040204020203" pitchFamily="34" charset="0"/>
            </a:endParaRPr>
          </a:p>
          <a:p>
            <a:pPr>
              <a:spcAft>
                <a:spcPts val="600"/>
              </a:spcAft>
            </a:pPr>
            <a:r>
              <a:rPr lang="en-US" sz="2400" dirty="0">
                <a:latin typeface="Segoe UI Semilight" panose="020B0402040204020203" pitchFamily="34" charset="0"/>
                <a:cs typeface="Segoe UI Semilight" panose="020B0402040204020203" pitchFamily="34" charset="0"/>
              </a:rPr>
              <a:t>At the end of this whiteboard design session, you will be better able to design an IoT solution implementing device registration with the IoT Hub Device Provisioning Service and visualizing hot data with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endParaRPr lang="en-US" sz="3600" dirty="0">
              <a:solidFill>
                <a:schemeClr val="tx1"/>
              </a:solidFill>
            </a:endParaRPr>
          </a:p>
        </p:txBody>
      </p:sp>
      <p:pic>
        <p:nvPicPr>
          <p:cNvPr id="11" name="Picture 10">
            <a:extLst>
              <a:ext uri="{FF2B5EF4-FFF2-40B4-BE49-F238E27FC236}">
                <a16:creationId xmlns:a16="http://schemas.microsoft.com/office/drawing/2014/main" id="{43752440-B4BA-488D-BC2F-64A9BAB696F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53652" y="791480"/>
            <a:ext cx="2171428" cy="2171428"/>
          </a:xfrm>
          <a:prstGeom prst="rect">
            <a:avLst/>
          </a:prstGeom>
        </p:spPr>
      </p:pic>
      <p:pic>
        <p:nvPicPr>
          <p:cNvPr id="1032" name="Picture 8" descr="Image shows devices and services communicating through IoT Hub as a proxy using Device Streams.">
            <a:extLst>
              <a:ext uri="{FF2B5EF4-FFF2-40B4-BE49-F238E27FC236}">
                <a16:creationId xmlns:a16="http://schemas.microsoft.com/office/drawing/2014/main" id="{1F5FEC9A-6D9B-44DB-84A6-C88130EE4B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2431" y="3546941"/>
            <a:ext cx="3238500" cy="3152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0990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5FC78B-8610-4016-9B30-7128F889DBE4}"/>
              </a:ext>
            </a:extLst>
          </p:cNvPr>
          <p:cNvSpPr>
            <a:spLocks noGrp="1"/>
          </p:cNvSpPr>
          <p:nvPr>
            <p:ph type="title"/>
          </p:nvPr>
        </p:nvSpPr>
        <p:spPr/>
        <p:txBody>
          <a:bodyPr/>
          <a:lstStyle/>
          <a:p>
            <a:r>
              <a:rPr lang="en-US" dirty="0"/>
              <a:t>Preferred objections handling - 3</a:t>
            </a:r>
          </a:p>
        </p:txBody>
      </p:sp>
      <p:sp>
        <p:nvSpPr>
          <p:cNvPr id="2" name="Text Placeholder 1">
            <a:extLst>
              <a:ext uri="{FF2B5EF4-FFF2-40B4-BE49-F238E27FC236}">
                <a16:creationId xmlns:a16="http://schemas.microsoft.com/office/drawing/2014/main" id="{14F11D61-40CD-4850-8A13-82ABD954AEA0}"/>
              </a:ext>
            </a:extLst>
          </p:cNvPr>
          <p:cNvSpPr>
            <a:spLocks noGrp="1"/>
          </p:cNvSpPr>
          <p:nvPr>
            <p:ph type="body" sz="quarter" idx="10"/>
          </p:nvPr>
        </p:nvSpPr>
        <p:spPr/>
        <p:txBody>
          <a:bodyPr/>
          <a:lstStyle/>
          <a:p>
            <a:r>
              <a:rPr lang="en-US" dirty="0"/>
              <a:t>We need a way to query all IoT devices based on their current properties and relationships. How can we accomplish this?</a:t>
            </a:r>
          </a:p>
        </p:txBody>
      </p:sp>
      <p:pic>
        <p:nvPicPr>
          <p:cNvPr id="1026" name="Picture 2" descr="Image of digital-twins-explorer">
            <a:extLst>
              <a:ext uri="{FF2B5EF4-FFF2-40B4-BE49-F238E27FC236}">
                <a16:creationId xmlns:a16="http://schemas.microsoft.com/office/drawing/2014/main" id="{9D10E0D5-BE6E-423B-8E8B-04DB4EFF06F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72448" y="2515212"/>
            <a:ext cx="6720746" cy="40532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631047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10000"/>
          </a:bodyPr>
          <a:lstStyle/>
          <a:p>
            <a:pPr marL="0" indent="0">
              <a:buNone/>
            </a:pPr>
            <a:r>
              <a:rPr lang="en-US" sz="3600" dirty="0">
                <a:solidFill>
                  <a:schemeClr val="tx1"/>
                </a:solidFill>
              </a:rPr>
              <a:t>“</a:t>
            </a:r>
            <a:r>
              <a:rPr lang="en-US" sz="3600" i="1" dirty="0">
                <a:solidFill>
                  <a:schemeClr val="tx1"/>
                </a:solidFill>
              </a:rPr>
              <a:t>With Azure, we can support tremendous volumes of data, while not giving up our ability to manage and monitor the processes behind it.</a:t>
            </a:r>
            <a:r>
              <a:rPr lang="en-US" sz="3600" dirty="0">
                <a:solidFill>
                  <a:schemeClr val="tx1"/>
                </a:solidFill>
              </a:rPr>
              <a:t>”</a:t>
            </a:r>
          </a:p>
          <a:p>
            <a:pPr marL="0" indent="0">
              <a:buNone/>
            </a:pPr>
            <a:endParaRPr lang="en-US" sz="3600" dirty="0">
              <a:solidFill>
                <a:schemeClr val="tx1"/>
              </a:solidFill>
            </a:endParaRPr>
          </a:p>
          <a:p>
            <a:pPr marL="0" indent="0" algn="r">
              <a:buNone/>
            </a:pPr>
            <a:r>
              <a:rPr lang="en-US" sz="3600" dirty="0">
                <a:solidFill>
                  <a:schemeClr val="tx1"/>
                </a:solidFill>
              </a:rPr>
              <a:t>- Sam George, Director of Analytics, Fabrikam</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F25B7-CA0C-419A-8737-21834B40F43C}"/>
              </a:ext>
            </a:extLst>
          </p:cNvPr>
          <p:cNvSpPr>
            <a:spLocks noGrp="1"/>
          </p:cNvSpPr>
          <p:nvPr>
            <p:ph type="title" idx="4294967295"/>
          </p:nvPr>
        </p:nvSpPr>
        <p:spPr>
          <a:xfrm>
            <a:off x="269240" y="-899665"/>
            <a:ext cx="11655840" cy="899665"/>
          </a:xfrm>
        </p:spPr>
        <p:txBody>
          <a:bodyPr vert="horz" wrap="square" lIns="146304" tIns="91440" rIns="146304" bIns="91440" rtlCol="0" anchor="b">
            <a:noAutofit/>
          </a:bodyPr>
          <a:lstStyle/>
          <a:p>
            <a:r>
              <a:rPr lang="en-US"/>
              <a:t>End</a:t>
            </a:r>
            <a:endParaRPr lang="en-US" dirty="0"/>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8293997" cy="2052030"/>
          </a:xfrm>
        </p:spPr>
        <p:txBody>
          <a:bodyPr>
            <a:noAutofit/>
          </a:bodyPr>
          <a:lstStyle/>
          <a:p>
            <a:r>
              <a:rPr lang="en-US" sz="2800" dirty="0">
                <a:solidFill>
                  <a:schemeClr val="tx1"/>
                </a:solidFill>
              </a:rPr>
              <a:t>Fabrikam provides services, smart meters, and field gateways for enterprise energy management.</a:t>
            </a:r>
          </a:p>
          <a:p>
            <a:endParaRPr lang="en-US" sz="2800" dirty="0">
              <a:solidFill>
                <a:schemeClr val="tx1"/>
              </a:solidFill>
            </a:endParaRPr>
          </a:p>
          <a:p>
            <a:r>
              <a:rPr lang="en-US" sz="2800" i="1" dirty="0"/>
              <a:t>You-Left-The-Light-On</a:t>
            </a:r>
            <a:r>
              <a:rPr lang="en-US" sz="2800" dirty="0"/>
              <a:t> service enables understanding of energy consumption.</a:t>
            </a:r>
          </a:p>
          <a:p>
            <a:endParaRPr lang="en-US" sz="3200" dirty="0"/>
          </a:p>
          <a:p>
            <a:r>
              <a:rPr lang="en-US" sz="2800" dirty="0"/>
              <a:t>Regulatory changes encourage upgrading offerings.</a:t>
            </a:r>
          </a:p>
          <a:p>
            <a:pPr marL="0" indent="0">
              <a:buNone/>
            </a:pPr>
            <a:endParaRPr lang="en-US" sz="2800" dirty="0"/>
          </a:p>
          <a:p>
            <a:r>
              <a:rPr lang="en-US" sz="2800" dirty="0"/>
              <a:t>Want to be an authorized solution provider for City Power &amp; Light’s “Smart Energy” program.</a:t>
            </a:r>
          </a:p>
          <a:p>
            <a:pPr marL="0" indent="0">
              <a:buNone/>
            </a:pPr>
            <a:endParaRPr lang="en-US" sz="2200" dirty="0"/>
          </a:p>
          <a:p>
            <a:pPr marL="0" indent="0">
              <a:buNone/>
            </a:pPr>
            <a:endParaRPr lang="en-US" sz="3600" dirty="0">
              <a:solidFill>
                <a:schemeClr val="tx1"/>
              </a:solidFill>
            </a:endParaRPr>
          </a:p>
        </p:txBody>
      </p:sp>
      <p:pic>
        <p:nvPicPr>
          <p:cNvPr id="5" name="Picture 4" descr="IoT Hub icon&#10;">
            <a:extLst>
              <a:ext uri="{FF2B5EF4-FFF2-40B4-BE49-F238E27FC236}">
                <a16:creationId xmlns:a16="http://schemas.microsoft.com/office/drawing/2014/main" id="{A1FC9F45-D48D-4A1B-8225-82454B0334C7}"/>
              </a:ext>
            </a:extLst>
          </p:cNvPr>
          <p:cNvPicPr>
            <a:picLocks noChangeAspect="1"/>
          </p:cNvPicPr>
          <p:nvPr/>
        </p:nvPicPr>
        <p:blipFill>
          <a:blip r:embed="rId3"/>
          <a:stretch>
            <a:fillRect/>
          </a:stretch>
        </p:blipFill>
        <p:spPr>
          <a:xfrm>
            <a:off x="8912414" y="870100"/>
            <a:ext cx="3010346" cy="3308666"/>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24637" cy="5376723"/>
          </a:xfrm>
        </p:spPr>
        <p:txBody>
          <a:bodyPr>
            <a:normAutofit fontScale="70000" lnSpcReduction="20000"/>
          </a:bodyPr>
          <a:lstStyle/>
          <a:p>
            <a:r>
              <a:rPr lang="en-US" sz="3600" dirty="0"/>
              <a:t>Need “hot” and “cold” data paths.</a:t>
            </a:r>
          </a:p>
          <a:p>
            <a:endParaRPr lang="en-US" sz="3600" dirty="0"/>
          </a:p>
          <a:p>
            <a:r>
              <a:rPr lang="en-US" sz="3600" dirty="0"/>
              <a:t>“Hot” path will process data in real-time.</a:t>
            </a:r>
          </a:p>
          <a:p>
            <a:endParaRPr lang="en-US" sz="3600" dirty="0"/>
          </a:p>
          <a:p>
            <a:r>
              <a:rPr lang="en-US" sz="3600" dirty="0"/>
              <a:t>“Cold” path executes nightly, processing and storing everything.</a:t>
            </a:r>
          </a:p>
          <a:p>
            <a:endParaRPr lang="en-US" sz="3600" dirty="0"/>
          </a:p>
          <a:p>
            <a:r>
              <a:rPr lang="en-US" sz="3600" dirty="0"/>
              <a:t>Single-screen visualization of data flow.</a:t>
            </a:r>
          </a:p>
          <a:p>
            <a:endParaRPr lang="en-US" sz="3600" dirty="0"/>
          </a:p>
          <a:p>
            <a:r>
              <a:rPr lang="en-US" sz="3600" dirty="0"/>
              <a:t>Want to understand how to scale the solution.</a:t>
            </a:r>
          </a:p>
          <a:p>
            <a:pPr marL="0" indent="0">
              <a:buNone/>
            </a:pPr>
            <a:endParaRPr lang="en-US" sz="3600" dirty="0"/>
          </a:p>
          <a:p>
            <a:r>
              <a:rPr lang="en-US" sz="3600" dirty="0"/>
              <a:t>Monitor, visualize, and query the entire environment</a:t>
            </a:r>
          </a:p>
          <a:p>
            <a:pPr marL="0" indent="0">
              <a:buNone/>
            </a:pPr>
            <a:endParaRPr lang="en-US" sz="3600" dirty="0"/>
          </a:p>
          <a:p>
            <a:r>
              <a:rPr lang="en-US" sz="3600" dirty="0"/>
              <a:t>Identify the physical location of the devices within a building.</a:t>
            </a:r>
          </a:p>
          <a:p>
            <a:endParaRPr lang="en-US" sz="3600" dirty="0"/>
          </a:p>
          <a:p>
            <a:endParaRPr lang="en-US" sz="3600" dirty="0"/>
          </a:p>
        </p:txBody>
      </p:sp>
      <p:grpSp>
        <p:nvGrpSpPr>
          <p:cNvPr id="6" name="Group 5">
            <a:extLst>
              <a:ext uri="{FF2B5EF4-FFF2-40B4-BE49-F238E27FC236}">
                <a16:creationId xmlns:a16="http://schemas.microsoft.com/office/drawing/2014/main" id="{46A41DA3-37E4-4E55-A8AE-A79BFE526206}"/>
              </a:ext>
              <a:ext uri="{C183D7F6-B498-43B3-948B-1728B52AA6E4}">
                <adec:decorative xmlns:adec="http://schemas.microsoft.com/office/drawing/2017/decorative" val="1"/>
              </a:ext>
            </a:extLst>
          </p:cNvPr>
          <p:cNvGrpSpPr/>
          <p:nvPr/>
        </p:nvGrpSpPr>
        <p:grpSpPr>
          <a:xfrm>
            <a:off x="9181880" y="1189176"/>
            <a:ext cx="2743200" cy="2743200"/>
            <a:chOff x="9181880" y="1189176"/>
            <a:chExt cx="2743200" cy="2743200"/>
          </a:xfrm>
        </p:grpSpPr>
        <p:sp>
          <p:nvSpPr>
            <p:cNvPr id="5" name="Oval 4">
              <a:extLst>
                <a:ext uri="{FF2B5EF4-FFF2-40B4-BE49-F238E27FC236}">
                  <a16:creationId xmlns:a16="http://schemas.microsoft.com/office/drawing/2014/main" id="{F8005D50-5982-485B-BA9E-BD4870F26FF5}"/>
                </a:ext>
                <a:ext uri="{C183D7F6-B498-43B3-948B-1728B52AA6E4}">
                  <adec:decorative xmlns:adec="http://schemas.microsoft.com/office/drawing/2017/decorative" val="0"/>
                </a:ext>
              </a:extLst>
            </p:cNvPr>
            <p:cNvSpPr/>
            <p:nvPr/>
          </p:nvSpPr>
          <p:spPr bwMode="auto">
            <a:xfrm>
              <a:off x="9181880" y="1189176"/>
              <a:ext cx="2743200" cy="27432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a:extLst>
                <a:ext uri="{FF2B5EF4-FFF2-40B4-BE49-F238E27FC236}">
                  <a16:creationId xmlns:a16="http://schemas.microsoft.com/office/drawing/2014/main" id="{5F7AE3AB-1BFA-40FF-BE9B-4B46EF910C42}"/>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9521485" y="1504909"/>
              <a:ext cx="1963104" cy="1885951"/>
            </a:xfrm>
            <a:prstGeom prst="rect">
              <a:avLst/>
            </a:prstGeom>
          </p:spPr>
        </p:pic>
      </p:gr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Is Azure IoT Central a good starting point?</a:t>
            </a:r>
          </a:p>
          <a:p>
            <a:endParaRPr lang="en-US" sz="3600" dirty="0">
              <a:solidFill>
                <a:schemeClr val="tx1"/>
              </a:solidFill>
            </a:endParaRPr>
          </a:p>
          <a:p>
            <a:endParaRPr lang="en-US" sz="3600" dirty="0">
              <a:solidFill>
                <a:schemeClr val="tx1"/>
              </a:solidFill>
            </a:endParaRPr>
          </a:p>
        </p:txBody>
      </p:sp>
      <p:pic>
        <p:nvPicPr>
          <p:cNvPr id="5" name="Picture 4">
            <a:extLst>
              <a:ext uri="{FF2B5EF4-FFF2-40B4-BE49-F238E27FC236}">
                <a16:creationId xmlns:a16="http://schemas.microsoft.com/office/drawing/2014/main" id="{82B815A6-70CE-4FD7-BA2C-6DA2DCFAD978}"/>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39075" y="1021226"/>
            <a:ext cx="2070611" cy="5351323"/>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pPr marL="0" indent="0">
              <a:buNone/>
            </a:pPr>
            <a:endParaRPr lang="en-US" sz="3600" dirty="0">
              <a:solidFill>
                <a:schemeClr val="tx1"/>
              </a:solidFill>
            </a:endParaRPr>
          </a:p>
          <a:p>
            <a:r>
              <a:rPr lang="en-US" sz="3600" dirty="0">
                <a:solidFill>
                  <a:schemeClr val="tx1"/>
                </a:solidFill>
              </a:rPr>
              <a:t>We need a way to query all IoT devices based on their current properties and relationships. How can we accomplish this?</a:t>
            </a:r>
          </a:p>
          <a:p>
            <a:endParaRPr lang="en-US" sz="3600" dirty="0">
              <a:solidFill>
                <a:schemeClr val="tx1"/>
              </a:solidFill>
            </a:endParaRPr>
          </a:p>
        </p:txBody>
      </p:sp>
      <p:pic>
        <p:nvPicPr>
          <p:cNvPr id="11" name="Picture 10" descr="Question mark icon" title="Question mark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Tree>
    <p:extLst>
      <p:ext uri="{BB962C8B-B14F-4D97-AF65-F5344CB8AC3E}">
        <p14:creationId xmlns:p14="http://schemas.microsoft.com/office/powerpoint/2010/main" val="2506204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Screenshot of a sample Internet of Things workflow, which is broken into On-Premises and Azure services." title="Common scenarios for Internet of Things">
            <a:extLst>
              <a:ext uri="{FF2B5EF4-FFF2-40B4-BE49-F238E27FC236}">
                <a16:creationId xmlns:a16="http://schemas.microsoft.com/office/drawing/2014/main" id="{6D600E00-D155-4BEC-BE56-69A6B5EB9BE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481264" y="1187662"/>
            <a:ext cx="9232112" cy="5486146"/>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18917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026306507"/>
              </p:ext>
            </p:extLst>
          </p:nvPr>
        </p:nvGraphicFramePr>
        <p:xfrm>
          <a:off x="2974589" y="2945254"/>
          <a:ext cx="8040154" cy="376786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800" b="1" i="1" dirty="0">
                          <a:latin typeface="Segoe UI" panose="020B0502040204020203" pitchFamily="34" charset="0"/>
                          <a:cs typeface="Segoe UI" panose="020B0502040204020203" pitchFamily="34" charset="0"/>
                        </a:rPr>
                        <a:t>Business</a:t>
                      </a:r>
                      <a:r>
                        <a:rPr lang="en-US" sz="1800" b="1" i="1" kern="1200" dirty="0">
                          <a:solidFill>
                            <a:schemeClr val="dk1"/>
                          </a:solidFill>
                          <a:latin typeface="Segoe UI" panose="020B0502040204020203" pitchFamily="34" charset="0"/>
                          <a:ea typeface="+mn-ea"/>
                          <a:cs typeface="Segoe UI" panose="020B0502040204020203" pitchFamily="34" charset="0"/>
                        </a:rPr>
                        <a:t> needs</a:t>
                      </a:r>
                    </a:p>
                    <a:p>
                      <a:r>
                        <a:rPr lang="en-US" sz="1800" b="0" i="0" dirty="0">
                          <a:latin typeface="Segoe UI" panose="020B0502040204020203" pitchFamily="34" charset="0"/>
                          <a:cs typeface="Segoe UI" panose="020B0502040204020203" pitchFamily="34" charset="0"/>
                        </a:rPr>
                        <a:t>(10 minutes)</a:t>
                      </a:r>
                      <a:br>
                        <a:rPr lang="en-US" sz="1800" b="0" i="0" dirty="0">
                          <a:latin typeface="Segoe UI" panose="020B0502040204020203" pitchFamily="34" charset="0"/>
                          <a:cs typeface="Segoe UI" panose="020B0502040204020203" pitchFamily="34" charset="0"/>
                        </a:rPr>
                      </a:br>
                      <a:endParaRPr lang="en-US" sz="18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8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800" b="1" i="1" dirty="0">
                          <a:latin typeface="Segoe UI" panose="020B0502040204020203" pitchFamily="34" charset="0"/>
                          <a:cs typeface="Segoe UI" panose="020B0502040204020203" pitchFamily="34" charset="0"/>
                        </a:rPr>
                        <a:t>Design</a:t>
                      </a:r>
                    </a:p>
                    <a:p>
                      <a:pPr marL="0" algn="l" defTabSz="932742" rtl="0" eaLnBrk="1" latinLnBrk="0" hangingPunct="1"/>
                      <a:r>
                        <a:rPr lang="en-US" sz="1800" b="0" i="0" kern="1200" dirty="0">
                          <a:solidFill>
                            <a:schemeClr val="dk1"/>
                          </a:solidFill>
                          <a:latin typeface="Segoe UI" panose="020B0502040204020203" pitchFamily="34" charset="0"/>
                          <a:ea typeface="+mn-ea"/>
                          <a:cs typeface="Segoe UI" panose="020B0502040204020203" pitchFamily="34" charset="0"/>
                        </a:rPr>
                        <a:t>(35 minutes)</a:t>
                      </a:r>
                      <a:br>
                        <a:rPr lang="en-US" sz="1800" b="0" i="0" kern="1200" dirty="0">
                          <a:solidFill>
                            <a:schemeClr val="dk1"/>
                          </a:solidFill>
                          <a:latin typeface="Segoe UI" panose="020B0502040204020203" pitchFamily="34" charset="0"/>
                          <a:ea typeface="+mn-ea"/>
                          <a:cs typeface="Segoe UI" panose="020B0502040204020203" pitchFamily="34" charset="0"/>
                        </a:rPr>
                      </a:br>
                      <a:endParaRPr lang="en-US" sz="18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8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8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8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Prepare for a 15-minute presentation to the customer.</a:t>
                      </a:r>
                      <a:br>
                        <a:rPr lang="en-US" sz="1800" dirty="0">
                          <a:latin typeface="Segoe UI" panose="020B0502040204020203" pitchFamily="34" charset="0"/>
                          <a:cs typeface="Segoe UI" panose="020B0502040204020203" pitchFamily="34" charset="0"/>
                        </a:rPr>
                      </a:br>
                      <a:endParaRPr lang="en-US" sz="18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9">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4593</Words>
  <Application>Microsoft Office PowerPoint</Application>
  <PresentationFormat>Widescreen</PresentationFormat>
  <Paragraphs>314</Paragraphs>
  <Slides>23</Slides>
  <Notes>23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23</vt:i4>
      </vt:variant>
    </vt:vector>
  </HeadingPairs>
  <TitlesOfParts>
    <vt:vector size="33" baseType="lpstr">
      <vt:lpstr>-apple-system</vt:lpstr>
      <vt:lpstr>Arial</vt:lpstr>
      <vt:lpstr>Calibri</vt:lpstr>
      <vt:lpstr>Consolas</vt:lpstr>
      <vt:lpstr>Segoe UI</vt:lpstr>
      <vt:lpstr>Segoe UI Light</vt:lpstr>
      <vt:lpstr>Segoe UI Semilight</vt:lpstr>
      <vt:lpstr>Wingdings</vt:lpstr>
      <vt:lpstr>2_Server and Cloud 2013</vt:lpstr>
      <vt:lpstr>C+E Readiness Template</vt:lpstr>
      <vt:lpstr>Internet of Things</vt:lpstr>
      <vt:lpstr>Abstract and learning objectives</vt:lpstr>
      <vt:lpstr>Step 1: Review the customer case study</vt:lpstr>
      <vt:lpstr>Customer situation </vt:lpstr>
      <vt:lpstr>Customer needs </vt:lpstr>
      <vt:lpstr>Customer objections </vt:lpstr>
      <vt:lpstr>Customer objections - 2 </vt:lpstr>
      <vt:lpstr>Common scenarios </vt:lpstr>
      <vt:lpstr>Step 2: Design the solution</vt:lpstr>
      <vt:lpstr>Step 3: Present the solution</vt:lpstr>
      <vt:lpstr>Wrap-up</vt:lpstr>
      <vt:lpstr>Preferred target audience </vt:lpstr>
      <vt:lpstr>Preferred solution </vt:lpstr>
      <vt:lpstr>Preferred solution - 2 </vt:lpstr>
      <vt:lpstr>Preferred solution - 3 </vt:lpstr>
      <vt:lpstr>Preferred solution - 4 </vt:lpstr>
      <vt:lpstr>Preferred solution - 5 </vt:lpstr>
      <vt:lpstr>Preferred solution - 6 </vt:lpstr>
      <vt:lpstr>Preferred objections handling </vt:lpstr>
      <vt:lpstr>Preferred objections handling - 2 </vt:lpstr>
      <vt:lpstr>Preferred objections handling - 3</vt:lpstr>
      <vt:lpstr>Customer quote </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2018-04-29T16:40:26Z</dcterms:created>
  <dcterms:modified xsi:type="dcterms:W3CDTF">2021-11-02T14:09:58Z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2018-04-29T16:41:05.4586371Z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